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73" r:id="rId3"/>
    <p:sldId id="280" r:id="rId4"/>
    <p:sldId id="283" r:id="rId5"/>
    <p:sldId id="286" r:id="rId6"/>
    <p:sldId id="282" r:id="rId7"/>
    <p:sldId id="274" r:id="rId8"/>
    <p:sldId id="284" r:id="rId9"/>
    <p:sldId id="258" r:id="rId10"/>
    <p:sldId id="279" r:id="rId11"/>
    <p:sldId id="25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2121"/>
    <a:srgbClr val="E9D8C5"/>
    <a:srgbClr val="C89F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06" autoAdjust="0"/>
  </p:normalViewPr>
  <p:slideViewPr>
    <p:cSldViewPr>
      <p:cViewPr varScale="1">
        <p:scale>
          <a:sx n="67" d="100"/>
          <a:sy n="67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D999B-DE8F-42B9-B521-65E896AC0AF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6FA9-D736-4E44-9BD7-B9642731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3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8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83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83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98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95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2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0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79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84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3;&#1080;&#1085;&#1072;\AppData\Local\Microsoft\Windows\Temporary%20Internet%20Files\Content.IE5\BN8NDDP0\bakalavr.i-exam.ru" TargetMode="External"/><Relationship Id="rId2" Type="http://schemas.openxmlformats.org/officeDocument/2006/relationships/hyperlink" Target="http://bakalavr.i-exam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limp.sf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7358146" cy="64293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и девушки!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Поступайте правильно!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Поступайте в магистратуру юридического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ЮФУ!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МАГИСТЕРСКИЕ ПРОГРАММЫ ЮРИДИЧЕСКОГО ФАКУЛЬТЕТА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201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ep.sfedu.ru/wp-content/uploads/2015/03/logo_sfedu_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3.bp.blogspot.com/-1DCLS0gCbFs/VWVnKsd6lpI/AAAAAAAACvQ/USDdXzkqgos/s540/1-%25D0%25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1691680" cy="168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zakon.ru/Content/avatars/e7f41198-11f8-4483-953a-ebbe01e7468c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90" y="2537520"/>
            <a:ext cx="1727076" cy="172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Gabriola" panose="04040605051002020D02" pitchFamily="82" charset="0"/>
              </a:rPr>
              <a:t>Конкурс </a:t>
            </a:r>
            <a:r>
              <a:rPr lang="ru-RU" sz="4800" b="1" dirty="0" smtClean="0">
                <a:latin typeface="Gabriola" panose="04040605051002020D02" pitchFamily="82" charset="0"/>
              </a:rPr>
              <a:t>  </a:t>
            </a:r>
            <a:r>
              <a:rPr lang="ru-RU" sz="4800" b="1" dirty="0" err="1" smtClean="0">
                <a:latin typeface="Gabriola" panose="04040605051002020D02" pitchFamily="82" charset="0"/>
              </a:rPr>
              <a:t>портфолио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К этому конкурсу допускаются выпускники, получившие или получающие в текущем году дипломы о высшем образовании любого уровня. Регистрация конкурсантов с 1.05. 2018 по 30.05. 2018 г.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Участники конкурса, получившие результаты более 50 б. вправе зачесть этот результат и (или) сдавать вступительный экзамен.</a:t>
            </a:r>
          </a:p>
          <a:p>
            <a:r>
              <a:rPr lang="ru-RU" sz="2800" b="1" dirty="0" smtClean="0">
                <a:latin typeface="Gabriola" panose="04040605051002020D02" pitchFamily="82" charset="0"/>
              </a:rPr>
              <a:t>Баллы победителей (от 85 до 100 б.) признаются как наивысшие результаты вступительных испытаний (100 б.)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33583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Gabriola" panose="04040605051002020D02" pitchFamily="82" charset="0"/>
              </a:rPr>
              <a:t>Федеральный интернет-экзамен для выпускников </a:t>
            </a:r>
            <a:r>
              <a:rPr lang="ru-RU" sz="3600" b="1" dirty="0" err="1" smtClean="0">
                <a:latin typeface="Gabriola" panose="04040605051002020D02" pitchFamily="82" charset="0"/>
              </a:rPr>
              <a:t>бакалавриата</a:t>
            </a:r>
            <a:r>
              <a:rPr lang="ru-RU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smtClean="0">
                <a:latin typeface="Gabriola" panose="04040605051002020D02" pitchFamily="82" charset="0"/>
              </a:rPr>
              <a:t> -</a:t>
            </a:r>
            <a:r>
              <a:rPr lang="ru-RU" sz="3600" b="1" dirty="0" smtClean="0">
                <a:latin typeface="Gabriola" panose="04040605051002020D02" pitchFamily="82" charset="0"/>
              </a:rPr>
              <a:t/>
            </a:r>
            <a:br>
              <a:rPr lang="ru-RU" sz="3600" b="1" dirty="0" smtClean="0">
                <a:latin typeface="Gabriola" panose="04040605051002020D02" pitchFamily="82" charset="0"/>
              </a:rPr>
            </a:br>
            <a:r>
              <a:rPr lang="ru-RU" sz="3600" b="1" dirty="0" smtClean="0">
                <a:latin typeface="Gabriola" panose="04040605051002020D02" pitchFamily="82" charset="0"/>
              </a:rPr>
              <a:t>внешняя независимая сертификация выпускников </a:t>
            </a:r>
            <a:r>
              <a:rPr lang="ru-RU" sz="3600" b="1" dirty="0" err="1" smtClean="0">
                <a:latin typeface="Gabriola" panose="04040605051002020D02" pitchFamily="82" charset="0"/>
              </a:rPr>
              <a:t>бакалавриата</a:t>
            </a:r>
            <a:r>
              <a:rPr lang="ru-RU" sz="3600" b="1" dirty="0" smtClean="0">
                <a:latin typeface="Gabriola" panose="04040605051002020D02" pitchFamily="82" charset="0"/>
              </a:rPr>
              <a:t>.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59" y="2420888"/>
            <a:ext cx="7679221" cy="435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Регистрация студентов для прохождения ФИЭБ будет открыта с на сайте</a:t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err="1" smtClean="0">
                <a:latin typeface="Arial Narrow" pitchFamily="34" charset="0"/>
                <a:cs typeface="Calibri" panose="020F0502020204030204" pitchFamily="34" charset="0"/>
                <a:hlinkClick r:id="rId2"/>
              </a:rPr>
              <a:t>bakalavr.i-exam.ru</a:t>
            </a:r>
            <a:r>
              <a:rPr lang="ru-RU" sz="2800" dirty="0" smtClean="0">
                <a:latin typeface="Arial Narrow" pitchFamily="34" charset="0"/>
                <a:cs typeface="Calibri" panose="020F0502020204030204" pitchFamily="34" charset="0"/>
              </a:rPr>
              <a:t>,.</a:t>
            </a:r>
            <a:endParaRPr lang="en-US" sz="2800" dirty="0" smtClean="0">
              <a:latin typeface="Arial Narrow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19 апреля 2018 г. состоится Федеральный Интернет-экзамен для выпускников </a:t>
            </a:r>
            <a:r>
              <a:rPr lang="ru-RU" sz="2800" dirty="0" err="1" smtClean="0">
                <a:latin typeface="Arial Narrow" pitchFamily="34" charset="0"/>
              </a:rPr>
              <a:t>бакалавриата</a:t>
            </a:r>
            <a:r>
              <a:rPr lang="ru-RU" sz="2800" dirty="0" smtClean="0">
                <a:latin typeface="Arial Narrow" pitchFamily="34" charset="0"/>
              </a:rPr>
              <a:t> (ФИЭБ) по юриспруденции.</a:t>
            </a:r>
            <a:endParaRPr lang="en-US" sz="2800" dirty="0" smtClean="0">
              <a:latin typeface="Arial Narrow" pitchFamily="34" charset="0"/>
            </a:endParaRPr>
          </a:p>
          <a:p>
            <a:r>
              <a:rPr lang="ru-RU" sz="2800" i="1" dirty="0" smtClean="0">
                <a:latin typeface="Arial Narrow" pitchFamily="34" charset="0"/>
              </a:rPr>
              <a:t>С более подробной информацией о ФИЭБ и условиями участия в экзамене можно ознакомиться на сайте </a:t>
            </a:r>
            <a:r>
              <a:rPr lang="ru-RU" sz="2800" u="sng" dirty="0" err="1" smtClean="0">
                <a:latin typeface="Arial Narrow" pitchFamily="34" charset="0"/>
                <a:cs typeface="Calibri" panose="020F0502020204030204" pitchFamily="34" charset="0"/>
                <a:hlinkClick r:id="rId3" action="ppaction://hlinkfile"/>
              </a:rPr>
              <a:t>bakalavr.i-exam.ru</a:t>
            </a:r>
            <a:endParaRPr lang="ru-RU" sz="2800" u="sng" dirty="0">
              <a:latin typeface="Arial Narrow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-74583"/>
            <a:ext cx="896448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На базе юридического факультета ЮФУ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открыт набор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на курс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предмагистерской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подготовки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для лиц, имеющих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непрофильное и профильное высшее образование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поступающих в магистратуру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по направлению 40.04.01 –Юриспруденция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Данный курс поможет  Вам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лучше подготовиться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к вступительному экзамену в магистратуру юридического факультета ЮФУ</a:t>
            </a:r>
            <a:r>
              <a:rPr lang="ru-RU" sz="3200" b="1" i="1" dirty="0" smtClean="0">
                <a:solidFill>
                  <a:srgbClr val="3F2121"/>
                </a:solidFill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Подробная информация по тел: 8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-988-530-17-90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г. Ростов-на-Дону, ул. Горького, д.88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F2121"/>
                </a:solidFill>
                <a:effectLst/>
                <a:latin typeface="Gabriola" panose="04040605051002020D02" pitchFamily="82" charset="0"/>
                <a:ea typeface="Times New Roman" pitchFamily="18" charset="0"/>
                <a:cs typeface="Times New Roman" pitchFamily="18" charset="0"/>
              </a:rPr>
              <a:t>кабинет 224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F2121"/>
              </a:solidFill>
              <a:effectLst/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14339" name="Picture 3" descr="d:\documents_and_desktop\marchenkoma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260226" cy="2333753"/>
          </a:xfrm>
          <a:prstGeom prst="rect">
            <a:avLst/>
          </a:prstGeom>
          <a:noFill/>
        </p:spPr>
      </p:pic>
      <p:pic>
        <p:nvPicPr>
          <p:cNvPr id="7" name="Picture 5" descr="d:\documents_and_desktop\marchenkoma\Рабочий стол\РЕКЛАМА\ЮФУ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012175" cy="928670"/>
          </a:xfrm>
          <a:prstGeom prst="rect">
            <a:avLst/>
          </a:prstGeom>
          <a:noFill/>
        </p:spPr>
      </p:pic>
      <p:pic>
        <p:nvPicPr>
          <p:cNvPr id="8" name="Picture 4" descr="d:\documents_and_desktop\marchenkoma\Рабочий стол\РЕКЛАМА\ша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9168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9240"/>
            <a:ext cx="4330824" cy="1308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Gabriola" panose="04040605051002020D02" pitchFamily="82" charset="0"/>
                <a:cs typeface="Times New Roman" pitchFamily="18" charset="0"/>
              </a:rPr>
              <a:t>«Уголовная юстиция»</a:t>
            </a:r>
            <a:br>
              <a:rPr lang="ru-RU" sz="4000" b="1" dirty="0" smtClean="0">
                <a:latin typeface="Gabriola" panose="04040605051002020D02" pitchFamily="82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3F2121"/>
                </a:solidFill>
                <a:latin typeface="Gabriola" panose="04040605051002020D02" pitchFamily="82" charset="0"/>
                <a:cs typeface="Times New Roman" pitchFamily="18" charset="0"/>
              </a:rPr>
              <a:t>очная форма</a:t>
            </a:r>
            <a:r>
              <a:rPr lang="en-US" sz="4000" b="1" i="1" dirty="0" smtClean="0">
                <a:solidFill>
                  <a:srgbClr val="3F2121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3F2121"/>
                </a:solidFill>
                <a:latin typeface="Gabriola" panose="04040605051002020D02" pitchFamily="82" charset="0"/>
                <a:cs typeface="Times New Roman" pitchFamily="18" charset="0"/>
              </a:rPr>
              <a:t>обучения</a:t>
            </a:r>
            <a:endParaRPr lang="ru-RU" sz="4000" b="1" dirty="0">
              <a:solidFill>
                <a:srgbClr val="3F2121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5" name="Picture 2" descr="D:\Users\ShishinaOI\Desktop\Разогреева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30623"/>
            <a:ext cx="2786082" cy="3402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4320480" cy="537438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Gabriola" panose="04040605051002020D02" pitchFamily="82" charset="0"/>
              </a:rPr>
              <a:t>Преимущества обучения на программе:</a:t>
            </a:r>
          </a:p>
          <a:p>
            <a:r>
              <a:rPr lang="ru-RU" sz="2000" b="1" dirty="0" smtClean="0">
                <a:latin typeface="Gabriola" panose="04040605051002020D02" pitchFamily="82" charset="0"/>
              </a:rPr>
              <a:t>•Получение диплома государственного образца крупнейшего ВУЗа на Юге России</a:t>
            </a:r>
          </a:p>
          <a:p>
            <a:r>
              <a:rPr lang="ru-RU" sz="2000" b="1" dirty="0" smtClean="0">
                <a:latin typeface="Gabriola" panose="04040605051002020D02" pitchFamily="82" charset="0"/>
              </a:rPr>
              <a:t>•Возможность сочетать работу и получение образования</a:t>
            </a:r>
          </a:p>
          <a:p>
            <a:r>
              <a:rPr lang="ru-RU" sz="2000" b="1" dirty="0" smtClean="0">
                <a:latin typeface="Gabriola" panose="04040605051002020D02" pitchFamily="82" charset="0"/>
              </a:rPr>
              <a:t>•Сочетание серьезной теоретической подготовки с навыками практической работы</a:t>
            </a:r>
          </a:p>
          <a:p>
            <a:r>
              <a:rPr lang="ru-RU" sz="2000" b="1" dirty="0" smtClean="0">
                <a:latin typeface="Gabriola" panose="04040605051002020D02" pitchFamily="82" charset="0"/>
              </a:rPr>
              <a:t>•Высокий уровень </a:t>
            </a:r>
            <a:r>
              <a:rPr lang="ru-RU" sz="2000" b="1" dirty="0" err="1" smtClean="0">
                <a:latin typeface="Gabriola" panose="04040605051002020D02" pitchFamily="82" charset="0"/>
              </a:rPr>
              <a:t>востребованности</a:t>
            </a:r>
            <a:r>
              <a:rPr lang="ru-RU" sz="2000" b="1" dirty="0" smtClean="0">
                <a:latin typeface="Gabriola" panose="04040605051002020D02" pitchFamily="82" charset="0"/>
              </a:rPr>
              <a:t> выпускников программы в правоохранительных и судебных органах</a:t>
            </a:r>
            <a:endParaRPr lang="en-US" sz="2000" b="1" dirty="0" smtClean="0">
              <a:latin typeface="Californian FB" panose="0207040306080B030204" pitchFamily="18" charset="0"/>
            </a:endParaRPr>
          </a:p>
          <a:p>
            <a:endParaRPr lang="en-US" sz="2000" b="1" dirty="0" smtClean="0">
              <a:latin typeface="Californian FB" panose="0207040306080B030204" pitchFamily="18" charset="0"/>
            </a:endParaRPr>
          </a:p>
          <a:p>
            <a:r>
              <a:rPr lang="ru-RU" sz="2000" b="1" dirty="0" smtClean="0">
                <a:latin typeface="Gabriola" panose="04040605051002020D02" pitchFamily="82" charset="0"/>
              </a:rPr>
              <a:t>Известные преподаватели:</a:t>
            </a:r>
          </a:p>
          <a:p>
            <a:r>
              <a:rPr lang="ru-RU" sz="2000" b="1" dirty="0" err="1" smtClean="0">
                <a:latin typeface="Gabriola" panose="04040605051002020D02" pitchFamily="82" charset="0"/>
              </a:rPr>
              <a:t>Д.ю.н</a:t>
            </a:r>
            <a:r>
              <a:rPr lang="ru-RU" sz="2000" b="1" dirty="0" smtClean="0">
                <a:latin typeface="Gabriola" panose="04040605051002020D02" pitchFamily="82" charset="0"/>
              </a:rPr>
              <a:t>., проф. Воронцов С.А. (полковник ФСБ в отставке)</a:t>
            </a:r>
          </a:p>
          <a:p>
            <a:r>
              <a:rPr lang="ru-RU" sz="2000" b="1" dirty="0" err="1" smtClean="0">
                <a:latin typeface="Gabriola" panose="04040605051002020D02" pitchFamily="82" charset="0"/>
              </a:rPr>
              <a:t>Д.ю.н</a:t>
            </a:r>
            <a:r>
              <a:rPr lang="ru-RU" sz="2000" b="1" dirty="0" smtClean="0">
                <a:latin typeface="Gabriola" panose="04040605051002020D02" pitchFamily="82" charset="0"/>
              </a:rPr>
              <a:t>., проф. </a:t>
            </a:r>
            <a:r>
              <a:rPr lang="ru-RU" sz="2000" b="1" dirty="0" err="1" smtClean="0">
                <a:latin typeface="Gabriola" panose="04040605051002020D02" pitchFamily="82" charset="0"/>
              </a:rPr>
              <a:t>Цыганенко</a:t>
            </a:r>
            <a:r>
              <a:rPr lang="ru-RU" sz="2000" b="1" dirty="0" smtClean="0">
                <a:latin typeface="Gabriola" panose="04040605051002020D02" pitchFamily="82" charset="0"/>
              </a:rPr>
              <a:t> С.С.</a:t>
            </a:r>
          </a:p>
          <a:p>
            <a:r>
              <a:rPr lang="ru-RU" sz="2000" b="1" dirty="0" err="1" smtClean="0">
                <a:latin typeface="Gabriola" panose="04040605051002020D02" pitchFamily="82" charset="0"/>
              </a:rPr>
              <a:t>К.ю.н</a:t>
            </a:r>
            <a:r>
              <a:rPr lang="ru-RU" sz="2000" b="1" dirty="0" smtClean="0">
                <a:latin typeface="Gabriola" panose="04040605051002020D02" pitchFamily="82" charset="0"/>
              </a:rPr>
              <a:t>., доцент Степанов К.В. (адвокат)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3098" y="4365104"/>
            <a:ext cx="4104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abriola" panose="04040605051002020D02" pitchFamily="82" charset="0"/>
                <a:cs typeface="Times New Roman" pitchFamily="18" charset="0"/>
              </a:rPr>
              <a:t>Руководитель магистерской программы – </a:t>
            </a:r>
            <a:br>
              <a:rPr lang="ru-RU" sz="2000" b="1" dirty="0" smtClean="0">
                <a:latin typeface="Gabriola" panose="04040605051002020D02" pitchFamily="82" charset="0"/>
                <a:cs typeface="Times New Roman" pitchFamily="18" charset="0"/>
              </a:rPr>
            </a:br>
            <a:r>
              <a:rPr lang="ru-RU" sz="2400" b="1" dirty="0" smtClean="0">
                <a:latin typeface="Gabriola" panose="04040605051002020D02" pitchFamily="82" charset="0"/>
                <a:cs typeface="Times New Roman" pitchFamily="18" charset="0"/>
              </a:rPr>
              <a:t>проф. Ляхов Ю.А.</a:t>
            </a:r>
          </a:p>
          <a:p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6313" y="5226784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buNone/>
            </a:pPr>
            <a:r>
              <a:rPr lang="ru-RU" sz="2000" b="1" dirty="0" smtClean="0">
                <a:latin typeface="Gabriola" panose="04040605051002020D02" pitchFamily="82" charset="0"/>
                <a:cs typeface="Times New Roman" pitchFamily="18" charset="0"/>
              </a:rPr>
              <a:t>Заслуженный работник высшей школы РФ ,доктор юридических наук, профессор, заведующий кафедрой уголовного процесса и криминалистики</a:t>
            </a:r>
            <a:endParaRPr lang="ru-RU" sz="2000" b="1" dirty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59" y="21268"/>
            <a:ext cx="8277917" cy="117835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Autofit/>
          </a:bodyPr>
          <a:lstStyle/>
          <a:p>
            <a:pPr defTabSz="1005840">
              <a:spcBef>
                <a:spcPts val="600"/>
              </a:spcBef>
            </a:pPr>
            <a:r>
              <a:rPr lang="ru-RU" sz="2800" b="1" cap="none" dirty="0" smtClean="0">
                <a:ln w="0"/>
                <a:solidFill>
                  <a:srgbClr val="3F21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Магистерская программа </a:t>
            </a:r>
            <a:br>
              <a:rPr lang="ru-RU" sz="2800" b="1" cap="none" dirty="0" smtClean="0">
                <a:ln w="0"/>
                <a:solidFill>
                  <a:srgbClr val="3F21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</a:br>
            <a:r>
              <a:rPr lang="ru-RU" sz="2800" b="1" cap="none" dirty="0" smtClean="0">
                <a:ln w="0"/>
                <a:solidFill>
                  <a:srgbClr val="3F21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Предпринимательское и международное частное право для бизнеса</a:t>
            </a:r>
            <a:br>
              <a:rPr lang="ru-RU" sz="2800" b="1" cap="none" dirty="0" smtClean="0">
                <a:ln w="0"/>
                <a:solidFill>
                  <a:srgbClr val="3F21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</a:br>
            <a:r>
              <a:rPr lang="ru-RU" sz="2800" b="1" cap="none" dirty="0" smtClean="0">
                <a:ln w="0"/>
                <a:solidFill>
                  <a:srgbClr val="3F21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 (БИЗНЕС-ЮРИСТ)</a:t>
            </a:r>
            <a:r>
              <a:rPr lang="ru-RU" sz="2800" b="1" i="1" dirty="0" smtClean="0">
                <a:solidFill>
                  <a:srgbClr val="3F2121"/>
                </a:solidFill>
                <a:latin typeface="Times New Roman" pitchFamily="18" charset="0"/>
                <a:cs typeface="Times New Roman" pitchFamily="18" charset="0"/>
              </a:rPr>
              <a:t> Форма обучения – очная </a:t>
            </a:r>
            <a:endParaRPr lang="ru-RU" sz="2800" b="1" dirty="0">
              <a:solidFill>
                <a:srgbClr val="3F212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138427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sfedu.ru/index2015/logo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71546"/>
            <a:ext cx="1000132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>
            <a:fillRect/>
          </a:stretch>
        </p:blipFill>
        <p:spPr>
          <a:xfrm>
            <a:off x="7858149" y="1000108"/>
            <a:ext cx="1071570" cy="100013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2347275" y="1199618"/>
            <a:ext cx="4546076" cy="903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5840">
              <a:spcBef>
                <a:spcPts val="600"/>
              </a:spcBef>
            </a:pPr>
            <a:endParaRPr lang="ru-RU" sz="1400" b="1" dirty="0" smtClean="0">
              <a:solidFill>
                <a:srgbClr val="3F2121"/>
              </a:solidFill>
              <a:latin typeface="Georgia" panose="02040502050405020303" pitchFamily="18" charset="0"/>
            </a:endParaRPr>
          </a:p>
          <a:p>
            <a:pPr algn="ctr" defTabSz="1005840">
              <a:spcBef>
                <a:spcPts val="600"/>
              </a:spcBef>
            </a:pPr>
            <a:r>
              <a:rPr lang="ru-RU" sz="1400" b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Руководитель </a:t>
            </a:r>
            <a:r>
              <a:rPr lang="ru-RU" sz="1400" b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программы в 2018 г. – Тарасова А.Е., кандидат юридических наук, доцент, зав.кафедрой международного права</a:t>
            </a:r>
            <a:endParaRPr lang="ru-RU" sz="1400" b="1" dirty="0">
              <a:solidFill>
                <a:srgbClr val="3F212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5105" y="2079084"/>
            <a:ext cx="7164371" cy="47705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213225" algn="l"/>
                <a:tab pos="4308475" algn="ctr"/>
                <a:tab pos="4392613" algn="r"/>
              </a:tabLst>
            </a:pPr>
            <a:endParaRPr lang="ru-RU" sz="1200" b="1" i="1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213225" algn="l"/>
                <a:tab pos="4308475" algn="ctr"/>
                <a:tab pos="4392613" algn="r"/>
              </a:tabLst>
            </a:pPr>
            <a:endParaRPr lang="ru-RU" sz="1200" b="1" i="1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213225" algn="l"/>
                <a:tab pos="4308475" algn="ctr"/>
                <a:tab pos="4392613" algn="r"/>
              </a:tabLst>
            </a:pPr>
            <a:r>
              <a:rPr lang="ru-RU" sz="1200" b="1" i="1" dirty="0" smtClean="0">
                <a:ln/>
                <a:solidFill>
                  <a:srgbClr val="3F212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i="1" dirty="0">
                <a:ln/>
                <a:solidFill>
                  <a:srgbClr val="3F2121"/>
                </a:solidFill>
                <a:latin typeface="Times New Roman" pitchFamily="18" charset="0"/>
                <a:cs typeface="Times New Roman" pitchFamily="18" charset="0"/>
              </a:rPr>
              <a:t>разработана как образовательный продукт, нацеленный на формирование в России принципиально новой юридической компетенции, основанной на универсальных знаниях права (российского и международного частного) и гражданского процесса (российского и международного) в конкретной области - бизнес-юрист со знанием предпринимательского, корпоративного и международного частного права, обеспечивает трудоустройство выпускников в российские, иностранные и международные компании, российские и международные коммерческие арбитражные суды, органы власти и управления по работе с предпринимателями и иностранными инвесторами</a:t>
            </a:r>
            <a:r>
              <a:rPr lang="ru-RU" sz="1200" b="1" i="1" dirty="0" smtClean="0">
                <a:ln/>
                <a:solidFill>
                  <a:srgbClr val="3F21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dirty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u="sng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u="sng" dirty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u="sng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u="sng" dirty="0" smtClean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i="1" u="sng" dirty="0">
              <a:ln/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sng" dirty="0" smtClean="0">
                <a:ln/>
                <a:solidFill>
                  <a:srgbClr val="3F2121"/>
                </a:solidFill>
                <a:latin typeface="Times New Roman" pitchFamily="18" charset="0"/>
                <a:cs typeface="Times New Roman" pitchFamily="18" charset="0"/>
              </a:rPr>
              <a:t>Преимущества программы:</a:t>
            </a:r>
          </a:p>
          <a:p>
            <a:pPr marL="358775" algn="just" defTabSz="100584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050" b="1" i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 Первая магистерская программа юридического факультета ЮФУ</a:t>
            </a:r>
          </a:p>
          <a:p>
            <a:pPr marL="358775" algn="just" defTabSz="100584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050" b="1" i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 Прошла общественную </a:t>
            </a:r>
            <a:r>
              <a:rPr lang="ru-RU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аккредитацию </a:t>
            </a:r>
          </a:p>
          <a:p>
            <a:pPr marL="358775" algn="just" defTabSz="100584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050" b="1" i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Межотраслевая</a:t>
            </a:r>
            <a:r>
              <a:rPr lang="ru-RU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, комплексная, включает право и процесс, российское, иностранное и международное</a:t>
            </a:r>
            <a:r>
              <a:rPr lang="en-US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 </a:t>
            </a:r>
            <a:r>
              <a:rPr lang="ru-RU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частное право</a:t>
            </a:r>
          </a:p>
          <a:p>
            <a:pPr marL="358775" algn="just" defTabSz="100584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Рассчитана на обучение иностранных и российских студентов</a:t>
            </a:r>
          </a:p>
          <a:p>
            <a:pPr marL="358775"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050" b="1" i="1" dirty="0" smtClean="0">
              <a:solidFill>
                <a:srgbClr val="3F2121"/>
              </a:solidFill>
              <a:latin typeface="Georgia" panose="02040502050405020303" pitchFamily="18" charset="0"/>
            </a:endParaRPr>
          </a:p>
          <a:p>
            <a:pPr marL="358775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050" b="1" i="1" dirty="0" smtClean="0">
                <a:solidFill>
                  <a:srgbClr val="3F2121"/>
                </a:solidFill>
                <a:latin typeface="Georgia" panose="02040502050405020303" pitchFamily="18" charset="0"/>
              </a:rPr>
              <a:t>Практики</a:t>
            </a:r>
            <a:r>
              <a:rPr lang="ru-RU" sz="1050" b="1" i="1" dirty="0">
                <a:solidFill>
                  <a:srgbClr val="3F2121"/>
                </a:solidFill>
                <a:latin typeface="Georgia" panose="02040502050405020303" pitchFamily="18" charset="0"/>
              </a:rPr>
              <a:t>, кейс-курсы, мастер-классы от МКАС при ТПП, Центра медиации ТПП РО, Представительства МИД России в г. Ростове-на-Дону, известных адвокатов,  представительства Совета Европы в России</a:t>
            </a:r>
            <a:endParaRPr lang="ru-RU" sz="1050" b="1" i="1" dirty="0">
              <a:solidFill>
                <a:srgbClr val="3F21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198" y="5840705"/>
            <a:ext cx="5572017" cy="678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i="1" cap="none" dirty="0">
              <a:solidFill>
                <a:srgbClr val="3F212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519" y="31408"/>
            <a:ext cx="8917624" cy="8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194685" algn="ctr"/>
                <a:tab pos="5505450" algn="l"/>
              </a:tabLst>
            </a:pPr>
            <a:r>
              <a:rPr lang="ru-RU" sz="2400" b="1" dirty="0">
                <a:solidFill>
                  <a:srgbClr val="3F212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«Гражданское право, семейное право: теория и практика</a:t>
            </a:r>
            <a:r>
              <a:rPr lang="ru-RU" sz="2400" b="1" dirty="0" smtClean="0">
                <a:solidFill>
                  <a:srgbClr val="3F212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400" b="1" dirty="0" smtClean="0">
                <a:solidFill>
                  <a:srgbClr val="3F212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3F212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Очная форма обучения</a:t>
            </a:r>
            <a:endParaRPr lang="ru-RU" dirty="0">
              <a:solidFill>
                <a:srgbClr val="3F2121"/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1737" y="758111"/>
            <a:ext cx="3808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latin typeface="Gabriola" panose="04040605051002020D02" pitchFamily="82" charset="0"/>
              </a:rPr>
              <a:t>Руководитель </a:t>
            </a:r>
            <a:r>
              <a:rPr lang="ru-RU" altLang="ru-RU" b="1" i="1" dirty="0">
                <a:latin typeface="Gabriola" panose="04040605051002020D02" pitchFamily="82" charset="0"/>
              </a:rPr>
              <a:t>образовательной программы: </a:t>
            </a:r>
            <a:r>
              <a:rPr lang="ru-RU" altLang="ru-RU" b="1" i="1" dirty="0" smtClean="0">
                <a:latin typeface="Gabriola" panose="04040605051002020D02" pitchFamily="82" charset="0"/>
              </a:rPr>
              <a:t> </a:t>
            </a:r>
            <a:endParaRPr lang="ru-RU" altLang="ru-RU" b="1" i="1" dirty="0">
              <a:latin typeface="Gabriola" panose="04040605051002020D02" pitchFamily="8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latin typeface="Gabriola" panose="04040605051002020D02" pitchFamily="82" charset="0"/>
              </a:rPr>
              <a:t>Кандидат юридических наук, доцент Дмитриева Ольга </a:t>
            </a:r>
            <a:r>
              <a:rPr lang="ru-RU" altLang="ru-RU" b="1" dirty="0" smtClean="0">
                <a:latin typeface="Gabriola" panose="04040605051002020D02" pitchFamily="82" charset="0"/>
              </a:rPr>
              <a:t>Викторовна</a:t>
            </a:r>
            <a:endParaRPr lang="ru-RU" altLang="ru-RU" b="1" dirty="0">
              <a:latin typeface="Gabriola" panose="04040605051002020D02" pitchFamily="82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87" b="24035"/>
          <a:stretch/>
        </p:blipFill>
        <p:spPr bwMode="auto">
          <a:xfrm>
            <a:off x="181737" y="1605958"/>
            <a:ext cx="2414072" cy="1909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737" y="3624717"/>
            <a:ext cx="398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Gabriola" panose="04040605051002020D02" pitchFamily="82" charset="0"/>
              </a:rPr>
              <a:t>Обучение по данной магистерской программе возможно на очной и заочной форме обучения. </a:t>
            </a:r>
            <a:r>
              <a:rPr lang="ru-RU" b="1" dirty="0" smtClean="0">
                <a:latin typeface="Gabriola" panose="04040605051002020D02" pitchFamily="82" charset="0"/>
              </a:rPr>
              <a:t>Имеется возможность обучения на бюджетной основе. 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222" y="4784648"/>
            <a:ext cx="3897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В учебном процессе магистерской программы активное участие принимают </a:t>
            </a:r>
            <a:r>
              <a:rPr lang="ru-RU" b="1" dirty="0" smtClean="0">
                <a:latin typeface="Gabriola" panose="04040605051002020D02" pitchFamily="82" charset="0"/>
              </a:rPr>
              <a:t>организации </a:t>
            </a:r>
            <a:r>
              <a:rPr lang="ru-RU" b="1" dirty="0">
                <a:latin typeface="Gabriola" panose="04040605051002020D02" pitchFamily="82" charset="0"/>
              </a:rPr>
              <a:t>– </a:t>
            </a:r>
            <a:r>
              <a:rPr lang="ru-RU" b="1" dirty="0" smtClean="0">
                <a:latin typeface="Gabriola" panose="04040605051002020D02" pitchFamily="82" charset="0"/>
              </a:rPr>
              <a:t>партнеры: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-Нотариальная </a:t>
            </a:r>
            <a:r>
              <a:rPr lang="ru-RU" b="1" dirty="0">
                <a:latin typeface="Gabriola" panose="04040605051002020D02" pitchFamily="82" charset="0"/>
              </a:rPr>
              <a:t>палата Ростовской </a:t>
            </a:r>
            <a:r>
              <a:rPr lang="ru-RU" b="1" dirty="0" smtClean="0">
                <a:latin typeface="Gabriola" panose="04040605051002020D02" pitchFamily="82" charset="0"/>
              </a:rPr>
              <a:t>области</a:t>
            </a:r>
          </a:p>
          <a:p>
            <a:r>
              <a:rPr lang="ru-RU" b="1" dirty="0">
                <a:latin typeface="Gabriola" panose="04040605051002020D02" pitchFamily="82" charset="0"/>
              </a:rPr>
              <a:t>-</a:t>
            </a:r>
            <a:r>
              <a:rPr lang="ru-RU" b="1" dirty="0" smtClean="0">
                <a:latin typeface="Gabriola" panose="04040605051002020D02" pitchFamily="82" charset="0"/>
              </a:rPr>
              <a:t>Адвокатская </a:t>
            </a:r>
            <a:r>
              <a:rPr lang="ru-RU" b="1" dirty="0">
                <a:latin typeface="Gabriola" panose="04040605051002020D02" pitchFamily="82" charset="0"/>
              </a:rPr>
              <a:t>палата Ростовской </a:t>
            </a:r>
            <a:r>
              <a:rPr lang="ru-RU" b="1" dirty="0" smtClean="0">
                <a:latin typeface="Gabriola" panose="04040605051002020D02" pitchFamily="82" charset="0"/>
              </a:rPr>
              <a:t>области</a:t>
            </a:r>
          </a:p>
          <a:p>
            <a:r>
              <a:rPr lang="ru-RU" b="1" dirty="0">
                <a:latin typeface="Gabriola" panose="04040605051002020D02" pitchFamily="82" charset="0"/>
              </a:rPr>
              <a:t>-</a:t>
            </a:r>
            <a:r>
              <a:rPr lang="ru-RU" b="1" dirty="0" smtClean="0">
                <a:latin typeface="Gabriola" panose="04040605051002020D02" pitchFamily="82" charset="0"/>
              </a:rPr>
              <a:t>Федеральная </a:t>
            </a:r>
            <a:r>
              <a:rPr lang="ru-RU" b="1" dirty="0">
                <a:latin typeface="Gabriola" panose="04040605051002020D02" pitchFamily="82" charset="0"/>
              </a:rPr>
              <a:t>служба государственной регистрации, кадастра и </a:t>
            </a:r>
            <a:r>
              <a:rPr lang="ru-RU" b="1" dirty="0" smtClean="0">
                <a:latin typeface="Gabriola" panose="04040605051002020D02" pitchFamily="82" charset="0"/>
              </a:rPr>
              <a:t>картографии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30589" r="-298" b="12264"/>
          <a:stretch/>
        </p:blipFill>
        <p:spPr>
          <a:xfrm>
            <a:off x="4860032" y="980728"/>
            <a:ext cx="3482720" cy="2406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2647545" cy="2647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51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411411" cy="242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37" t="-3838"/>
          <a:stretch/>
        </p:blipFill>
        <p:spPr>
          <a:xfrm>
            <a:off x="5868144" y="2348880"/>
            <a:ext cx="2016224" cy="283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-756592" y="99777"/>
            <a:ext cx="11161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anose="04040605051002020D02" pitchFamily="82" charset="0"/>
              </a:rPr>
              <a:t>Магистерская программа </a:t>
            </a:r>
          </a:p>
          <a:p>
            <a:pPr algn="ctr"/>
            <a:r>
              <a:rPr lang="ru-RU" sz="3200" b="1" dirty="0" smtClean="0">
                <a:latin typeface="Gabriola" panose="04040605051002020D02" pitchFamily="82" charset="0"/>
              </a:rPr>
              <a:t>Адвокатская деятельность и юридический консалтинг </a:t>
            </a:r>
          </a:p>
          <a:p>
            <a:pPr algn="ctr"/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741" y="1091468"/>
            <a:ext cx="902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abriola" panose="04040605051002020D02" pitchFamily="82" charset="0"/>
              </a:rPr>
              <a:t>Ориентирована на углубленное изучение специфики адвокатской деятельности в сфере арбитражного и гражданского и уголовного судопроизводства, с учетом современных тенденций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abriola" panose="04040605051002020D02" pitchFamily="82" charset="0"/>
              </a:rPr>
              <a:t>Осуществляет выпуск юриста нового поколения, ориентированного на осуществлена профессиональной адвокатской деятельности , а также юридического консалтинга в сфере экономических правоотношений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157192"/>
            <a:ext cx="449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abriola" panose="04040605051002020D02" pitchFamily="82" charset="0"/>
              </a:rPr>
              <a:t>Руководитель программы</a:t>
            </a:r>
          </a:p>
          <a:p>
            <a:r>
              <a:rPr lang="ru-RU" sz="2000" b="1" dirty="0" err="1" smtClean="0">
                <a:latin typeface="Gabriola" panose="04040605051002020D02" pitchFamily="82" charset="0"/>
              </a:rPr>
              <a:t>Казачанская</a:t>
            </a:r>
            <a:r>
              <a:rPr lang="ru-RU" sz="2000" b="1" dirty="0" smtClean="0">
                <a:latin typeface="Gabriola" panose="04040605051002020D02" pitchFamily="82" charset="0"/>
              </a:rPr>
              <a:t> Елена Александровна </a:t>
            </a:r>
          </a:p>
          <a:p>
            <a:r>
              <a:rPr lang="ru-RU" sz="2000" b="1" dirty="0" smtClean="0">
                <a:latin typeface="Gabriola" panose="04040605051002020D02" pitchFamily="82" charset="0"/>
              </a:rPr>
              <a:t>Кандидат юридических наук, адвокат, член Квалификационной комиссии АП 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4152" y="5548481"/>
            <a:ext cx="4860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Gabriola" panose="04040605051002020D02" pitchFamily="82" charset="0"/>
              </a:rPr>
              <a:t>Партнёр программы – Адвокатская палата РО</a:t>
            </a:r>
          </a:p>
          <a:p>
            <a:pPr algn="r"/>
            <a:r>
              <a:rPr lang="ru-RU" sz="2000" b="1" dirty="0" smtClean="0">
                <a:latin typeface="Gabriola" panose="04040605051002020D02" pitchFamily="82" charset="0"/>
              </a:rPr>
              <a:t>Алексей Григорьевич </a:t>
            </a:r>
            <a:r>
              <a:rPr lang="ru-RU" sz="2000" b="1" dirty="0" err="1" smtClean="0">
                <a:latin typeface="Gabriola" panose="04040605051002020D02" pitchFamily="82" charset="0"/>
              </a:rPr>
              <a:t>Дулимов</a:t>
            </a:r>
            <a:endParaRPr lang="ru-RU" sz="2000" b="1" dirty="0" smtClean="0">
              <a:latin typeface="Gabriola" panose="04040605051002020D02" pitchFamily="82" charset="0"/>
            </a:endParaRPr>
          </a:p>
          <a:p>
            <a:pPr algn="r"/>
            <a:r>
              <a:rPr lang="ru-RU" sz="2000" b="1" dirty="0" smtClean="0">
                <a:latin typeface="Gabriola" panose="04040605051002020D02" pitchFamily="82" charset="0"/>
              </a:rPr>
              <a:t>Президент Адвокатской палаты РО</a:t>
            </a:r>
            <a:endParaRPr lang="ru-RU" sz="1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928670"/>
            <a:ext cx="61206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4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24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3100" b="1" dirty="0" smtClean="0">
                <a:latin typeface="Gabriola" panose="04040605051002020D02" pitchFamily="82" charset="0"/>
              </a:rPr>
              <a:t>Муниципальное право и управление </a:t>
            </a:r>
            <a:br>
              <a:rPr lang="ru-RU" sz="3100" b="1" dirty="0" smtClean="0">
                <a:latin typeface="Gabriola" panose="04040605051002020D02" pitchFamily="82" charset="0"/>
              </a:rPr>
            </a:br>
            <a:r>
              <a:rPr lang="ru-RU" sz="3100" b="1" dirty="0" smtClean="0">
                <a:latin typeface="Gabriola" panose="04040605051002020D02" pitchFamily="82" charset="0"/>
              </a:rPr>
              <a:t>(юрист в органах власти) </a:t>
            </a:r>
            <a:r>
              <a:rPr lang="ru-RU" sz="5300" b="1" dirty="0" smtClean="0">
                <a:latin typeface="Gabriola" panose="04040605051002020D02" pitchFamily="82" charset="0"/>
              </a:rPr>
              <a:t/>
            </a:r>
            <a:br>
              <a:rPr lang="ru-RU" sz="5300" b="1" dirty="0" smtClean="0">
                <a:latin typeface="Gabriola" panose="04040605051002020D02" pitchFamily="82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058819"/>
            <a:ext cx="4380518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  <a:t>ОЧНО-ЗАОЧНАЯ ФОРМА ОБУЧЕНИЯ</a:t>
            </a:r>
            <a:endParaRPr lang="ru-RU" sz="2800" b="1" dirty="0">
              <a:solidFill>
                <a:srgbClr val="3F212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3068960"/>
            <a:ext cx="2088232" cy="432048"/>
          </a:xfrm>
          <a:prstGeom prst="rect">
            <a:avLst/>
          </a:prstGeom>
        </p:spPr>
        <p:txBody>
          <a:bodyPr vert="horz" lIns="45720" tIns="0" rIns="45720" bIns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2200" dirty="0" smtClean="0">
                <a:solidFill>
                  <a:srgbClr val="FFFFFF"/>
                </a:solidFill>
                <a:latin typeface="Arial Black" pitchFamily="34" charset="0"/>
              </a:rPr>
              <a:t>д.ю.н., профессор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sz="2200" dirty="0" smtClean="0">
                <a:solidFill>
                  <a:srgbClr val="FFFFFF"/>
                </a:solidFill>
                <a:latin typeface="Arial Black" pitchFamily="34" charset="0"/>
              </a:rPr>
              <a:t>Бондарь Н</a:t>
            </a:r>
            <a:r>
              <a:rPr lang="ru-RU" sz="2200" noProof="0" dirty="0" smtClean="0">
                <a:solidFill>
                  <a:srgbClr val="FFFFFF"/>
                </a:solidFill>
                <a:latin typeface="Arial Black" pitchFamily="34" charset="0"/>
              </a:rPr>
              <a:t>.С.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Picture 8" descr="d:\documents_and_desktop\marchenkoma\Рабочий стол\фотографии руководителей маг.программ\Bo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30" y="606172"/>
            <a:ext cx="1981930" cy="260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915816" y="1484784"/>
            <a:ext cx="5976664" cy="552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Gabriola" panose="04040605051002020D02" pitchFamily="82" charset="0"/>
                <a:cs typeface="Times New Roman" pitchFamily="18" charset="0"/>
              </a:rPr>
              <a:t>Цель образовательной программы:</a:t>
            </a:r>
          </a:p>
          <a:p>
            <a:pPr algn="ctr"/>
            <a:r>
              <a:rPr lang="ru-RU" sz="2800" b="1" i="1" dirty="0" smtClean="0">
                <a:latin typeface="Gabriola" panose="04040605051002020D02" pitchFamily="82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latin typeface="Gabriola" panose="04040605051002020D02" pitchFamily="82" charset="0"/>
                <a:cs typeface="Times New Roman" pitchFamily="18" charset="0"/>
              </a:rPr>
            </a:br>
            <a:r>
              <a:rPr lang="ru-RU" sz="2800" b="1" i="1" dirty="0" smtClean="0">
                <a:latin typeface="Gabriola" panose="04040605051002020D02" pitchFamily="82" charset="0"/>
                <a:cs typeface="Times New Roman" pitchFamily="18" charset="0"/>
              </a:rPr>
              <a:t>подготовка кадров, владеющих знаниями, необходимыми для обеспечения высокопрофессиональной муниципальной юридической службы, правовой работы в органах местного самоуправления, в финансово-экономических службах, включая муниципальную и региональную сферы предпринимательства, органах государственной власти субъектов РФ. </a:t>
            </a:r>
            <a:r>
              <a:rPr lang="ru-RU" sz="2000" b="1" dirty="0" smtClean="0">
                <a:latin typeface="Gabriola" panose="04040605051002020D02" pitchFamily="82" charset="0"/>
              </a:rPr>
              <a:t/>
            </a:r>
            <a:br>
              <a:rPr lang="ru-RU" sz="2000" b="1" dirty="0" smtClean="0">
                <a:latin typeface="Gabriola" panose="04040605051002020D02" pitchFamily="82" charset="0"/>
              </a:rPr>
            </a:b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7" name="Picture 2" descr="C:\Users\User\Desktop\Фото Иван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046230" cy="285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" y="607528"/>
            <a:ext cx="4068546" cy="3296257"/>
          </a:xfrm>
          <a:prstGeom prst="rect">
            <a:avLst/>
          </a:prstGeom>
        </p:spPr>
      </p:pic>
      <p:pic>
        <p:nvPicPr>
          <p:cNvPr id="1026" name="Picture 2" descr="http://images.aif.by/007/395/f3b316462b1f019ffd15036d18757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6123"/>
            <a:ext cx="2160240" cy="1748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2125126" cy="1816007"/>
          </a:xfrm>
          <a:prstGeom prst="rect">
            <a:avLst/>
          </a:prstGeom>
        </p:spPr>
      </p:pic>
      <p:sp>
        <p:nvSpPr>
          <p:cNvPr id="11" name="Заголовок 7"/>
          <p:cNvSpPr>
            <a:spLocks noGrp="1"/>
          </p:cNvSpPr>
          <p:nvPr>
            <p:ph type="ctrTitle"/>
          </p:nvPr>
        </p:nvSpPr>
        <p:spPr>
          <a:xfrm>
            <a:off x="6951516" y="116632"/>
            <a:ext cx="2060374" cy="15034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Артеменко Н.В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зав. кафедрой </a:t>
            </a:r>
            <a:b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уголовного права и криминологии </a:t>
            </a:r>
            <a:b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юридического </a:t>
            </a:r>
            <a:b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факультета ЮФУ</a:t>
            </a:r>
            <a:endParaRPr lang="ru-RU" sz="40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8"/>
          <p:cNvSpPr txBox="1">
            <a:spLocks/>
          </p:cNvSpPr>
          <p:nvPr/>
        </p:nvSpPr>
        <p:spPr>
          <a:xfrm>
            <a:off x="7079178" y="2204864"/>
            <a:ext cx="2064822" cy="1983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200" b="1" i="1" dirty="0" smtClean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Корецкий </a:t>
            </a:r>
            <a:r>
              <a:rPr lang="ru-RU" sz="1200" b="1" i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Д.А.   доктор юридических наук, профессор кафедры уголовного права и криминологии</a:t>
            </a:r>
            <a:endParaRPr lang="ru-RU" sz="1200" b="1" i="1" dirty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1501" y="4077072"/>
            <a:ext cx="8790110" cy="240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Заочная форма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Преимущества обучения на программе:</a:t>
            </a:r>
            <a:endParaRPr lang="ru-RU" sz="1600" b="1" dirty="0" smtClean="0">
              <a:solidFill>
                <a:schemeClr val="tx2">
                  <a:lumMod val="25000"/>
                </a:schemeClr>
              </a:solidFill>
              <a:latin typeface="Georgia" panose="02040502050405020303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- Получение диплома государственного образца крупнейшего ВУЗа на Юге России;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- Высокая квалификация преподавателей;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- Учет запросов работодателей и ориентация на потребности правоохранительной и судебной системы в подготовке высоко квалифицированных кадров;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Georgia" panose="02040502050405020303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- Компактность и одновременно насыщенность учебного процесса, возможность сочетать работу и получение образования.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1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60191" y="188640"/>
            <a:ext cx="8280920" cy="180974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  <a:t>МАГИСТЕРСКАЯ ПРОГРАММА</a:t>
            </a:r>
            <a:br>
              <a:rPr lang="ru-RU" altLang="ru-RU" sz="32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</a:br>
            <a:r>
              <a:rPr lang="ru-RU" altLang="ru-RU" sz="32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  <a:t>Финансовое право и современная экономика </a:t>
            </a:r>
            <a:br>
              <a:rPr lang="ru-RU" altLang="ru-RU" sz="32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</a:br>
            <a:r>
              <a:rPr lang="ru-RU" altLang="ru-RU" sz="32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  <a:t>«ЮРИСТ-ФИНАНСИСТ»</a:t>
            </a:r>
            <a:r>
              <a:rPr lang="ru-RU" altLang="ru-RU" sz="44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  <a:t/>
            </a:r>
            <a:br>
              <a:rPr lang="ru-RU" altLang="ru-RU" sz="4400" b="1" dirty="0" smtClean="0">
                <a:solidFill>
                  <a:srgbClr val="3F2121"/>
                </a:solidFill>
                <a:latin typeface="Gabriola" panose="04040605051002020D02" pitchFamily="82" charset="0"/>
              </a:rPr>
            </a:br>
            <a:endParaRPr lang="en-US" altLang="ru-RU" sz="4400" b="1" dirty="0" smtClean="0">
              <a:solidFill>
                <a:srgbClr val="3F2121"/>
              </a:solidFill>
              <a:latin typeface="Gabriola" panose="04040605051002020D02" pitchFamily="82" charset="0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251520" y="4437112"/>
            <a:ext cx="848312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3F2121"/>
                </a:solidFill>
                <a:latin typeface="Gabriola" panose="04040605051002020D02" pitchFamily="82" charset="0"/>
              </a:rPr>
              <a:t>Уникальное направление междисциплинарной подготовки специалистов в области финансового и экономического права,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3F2121"/>
                </a:solidFill>
                <a:latin typeface="Gabriola" panose="04040605051002020D02" pitchFamily="82" charset="0"/>
              </a:rPr>
              <a:t>а также юридической защиты финансовых интересов государства и частных компаний.</a:t>
            </a:r>
          </a:p>
          <a:p>
            <a:pPr algn="ctr" eaLnBrk="1" hangingPunct="1"/>
            <a:r>
              <a:rPr lang="ru-RU" altLang="ru-RU" sz="2000" b="1" dirty="0">
                <a:solidFill>
                  <a:srgbClr val="3F2121"/>
                </a:solidFill>
                <a:latin typeface="Gabriola" panose="04040605051002020D02" pitchFamily="82" charset="0"/>
              </a:rPr>
              <a:t>Реализуется на базе кафедры финансового права юридического факультета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3F2121"/>
                </a:solidFill>
                <a:latin typeface="Gabriola" panose="04040605051002020D02" pitchFamily="82" charset="0"/>
              </a:rPr>
              <a:t>Южного федерального университета с 2015 года.</a:t>
            </a:r>
            <a:br>
              <a:rPr lang="ru-RU" altLang="ru-RU" sz="2000" b="1" dirty="0">
                <a:solidFill>
                  <a:srgbClr val="3F2121"/>
                </a:solidFill>
                <a:latin typeface="Gabriola" panose="04040605051002020D02" pitchFamily="82" charset="0"/>
              </a:rPr>
            </a:br>
            <a:endParaRPr lang="en-US" altLang="ru-RU" sz="2000" b="1" dirty="0">
              <a:solidFill>
                <a:srgbClr val="3F2121"/>
              </a:solidFill>
              <a:latin typeface="Gabriola" panose="04040605051002020D02" pitchFamily="82" charset="0"/>
            </a:endParaRPr>
          </a:p>
          <a:p>
            <a:pPr eaLnBrk="1" hangingPunct="1"/>
            <a:endParaRPr lang="ru-RU" alt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863" y="6309784"/>
            <a:ext cx="9144000" cy="548216"/>
          </a:xfrm>
          <a:prstGeom prst="rect">
            <a:avLst/>
          </a:prstGeom>
          <a:solidFill>
            <a:srgbClr val="FFFF00"/>
          </a:solidFill>
          <a:ln>
            <a:solidFill>
              <a:srgbClr val="E9D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3F2121"/>
                </a:solidFill>
              </a:rPr>
              <a:t>www.</a:t>
            </a:r>
            <a:r>
              <a:rPr lang="ru-RU" sz="2800" dirty="0" err="1">
                <a:solidFill>
                  <a:srgbClr val="3F2121"/>
                </a:solidFill>
              </a:rPr>
              <a:t>юристфинансист.рф</a:t>
            </a:r>
            <a:r>
              <a:rPr lang="ru-RU" sz="2800" dirty="0">
                <a:solidFill>
                  <a:srgbClr val="3F2121"/>
                </a:solidFill>
              </a:rPr>
              <a:t>            </a:t>
            </a:r>
            <a:r>
              <a:rPr lang="en-US" sz="2800" dirty="0">
                <a:solidFill>
                  <a:srgbClr val="3F2121"/>
                </a:solidFill>
              </a:rPr>
              <a:t>www.kolesnikov.pro</a:t>
            </a:r>
            <a:endParaRPr lang="ru-RU" sz="2800" dirty="0">
              <a:solidFill>
                <a:srgbClr val="3F2121"/>
              </a:solidFill>
            </a:endParaRPr>
          </a:p>
        </p:txBody>
      </p:sp>
      <p:pic>
        <p:nvPicPr>
          <p:cNvPr id="205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87051" cy="23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2084812" cy="254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2483768" y="1840060"/>
            <a:ext cx="14653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Киселева Алла Васильевна – </a:t>
            </a:r>
          </a:p>
          <a:p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кандидат юридических наук, доцент, </a:t>
            </a:r>
          </a:p>
          <a:p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директор страховой компании "СДС"</a:t>
            </a:r>
          </a:p>
        </p:txBody>
      </p:sp>
      <p:sp>
        <p:nvSpPr>
          <p:cNvPr id="2056" name="TextBox 5"/>
          <p:cNvSpPr txBox="1">
            <a:spLocks noChangeArrowheads="1"/>
          </p:cNvSpPr>
          <p:nvPr/>
        </p:nvSpPr>
        <p:spPr bwMode="auto">
          <a:xfrm>
            <a:off x="6312418" y="1699881"/>
            <a:ext cx="2462087" cy="25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Колесников Юрий Алексеевич </a:t>
            </a:r>
            <a:r>
              <a:rPr lang="ru-RU" dirty="0">
                <a:solidFill>
                  <a:srgbClr val="3F2121"/>
                </a:solidFill>
                <a:latin typeface="Gabriola" panose="04040605051002020D02" pitchFamily="82" charset="0"/>
              </a:rPr>
              <a:t>- </a:t>
            </a:r>
            <a:r>
              <a:rPr lang="ru-RU" b="1" dirty="0" err="1">
                <a:solidFill>
                  <a:srgbClr val="3F2121"/>
                </a:solidFill>
                <a:latin typeface="Gabriola" panose="04040605051002020D02" pitchFamily="82" charset="0"/>
              </a:rPr>
              <a:t>д.ю.н</a:t>
            </a:r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., профессор, зав. кафедрой финансового права </a:t>
            </a:r>
            <a:r>
              <a:rPr lang="ru-RU" b="1" dirty="0" err="1">
                <a:solidFill>
                  <a:srgbClr val="3F2121"/>
                </a:solidFill>
                <a:latin typeface="Gabriola" panose="04040605051002020D02" pitchFamily="82" charset="0"/>
              </a:rPr>
              <a:t>юрфака</a:t>
            </a:r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 ЮФУ, член Экспертного совета по законодательству </a:t>
            </a:r>
          </a:p>
          <a:p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о страховании Комитета </a:t>
            </a:r>
            <a:r>
              <a:rPr lang="ru-RU" b="1" dirty="0" err="1">
                <a:solidFill>
                  <a:srgbClr val="3F2121"/>
                </a:solidFill>
                <a:latin typeface="Gabriola" panose="04040605051002020D02" pitchFamily="82" charset="0"/>
              </a:rPr>
              <a:t>ГосДумы</a:t>
            </a:r>
            <a:r>
              <a:rPr lang="ru-RU" b="1" dirty="0">
                <a:solidFill>
                  <a:srgbClr val="3F2121"/>
                </a:solidFill>
                <a:latin typeface="Gabriola" panose="04040605051002020D02" pitchFamily="82" charset="0"/>
              </a:rPr>
              <a:t> РФ, Страховой омбудсмен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4294" y="260648"/>
            <a:ext cx="8001056" cy="6500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cs typeface="Times New Roman" pitchFamily="18" charset="0"/>
              </a:rPr>
              <a:t>Олимпиада для поступающих в магистратуру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cs typeface="Times New Roman" pitchFamily="18" charset="0"/>
              </a:rPr>
              <a:t>Южного федерального университета в 201</a:t>
            </a:r>
            <a:r>
              <a:rPr lang="en-US" sz="6700" b="1" i="1" dirty="0" smtClean="0">
                <a:latin typeface="Gabriola" panose="04040605051002020D02" pitchFamily="82" charset="0"/>
                <a:cs typeface="Times New Roman" pitchFamily="18" charset="0"/>
              </a:rPr>
              <a:t>8</a:t>
            </a:r>
            <a:r>
              <a:rPr kumimoji="0" lang="ru-RU" sz="6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cs typeface="Times New Roman" pitchFamily="18" charset="0"/>
              </a:rPr>
              <a:t> году.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cs typeface="Times New Roman" pitchFamily="18" charset="0"/>
              </a:rPr>
              <a:t>  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Для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участия необходимо зарегистрироваться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 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hlinkClick r:id="rId2"/>
              </a:rPr>
              <a:t>на странице олимпиады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  http://olimp.sfedu.ru/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Результаты победителей и призёров олимпиады признаются как наивысшие результаты вступительных испытаний, предоставляющие преимущественные права </a:t>
            </a:r>
            <a:r>
              <a:rPr lang="ru-RU" sz="3200" b="1" dirty="0" smtClean="0">
                <a:latin typeface="Gabriola" panose="04040605051002020D02" pitchFamily="82" charset="0"/>
              </a:rPr>
              <a:t>для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 поступления в ЮФУ </a:t>
            </a:r>
            <a:r>
              <a:rPr lang="ru-RU" sz="3200" b="1" dirty="0" smtClean="0">
                <a:latin typeface="Gabriola" panose="04040605051002020D02" pitchFamily="82" charset="0"/>
              </a:rPr>
              <a:t>по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 направлению магистерской подготовки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</a:rPr>
              <a:t> 40.04.01 «Юриспруденция»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776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Юноши и девушки! Поступайте правильно!  Поступайте в магистратуру юридического  факультета ЮФУ!  МАГИСТЕРСКИЕ ПРОГРАММЫ ЮРИДИЧЕСКОГО ФАКУЛЬТЕТА  прием 2018 года </vt:lpstr>
      <vt:lpstr>«Уголовная юстиция»  очная форма обучения</vt:lpstr>
      <vt:lpstr>Магистерская программа  Предпринимательское и международное частное право для бизнеса  (БИЗНЕС-ЮРИСТ) Форма обучения – очная </vt:lpstr>
      <vt:lpstr>Слайд 4</vt:lpstr>
      <vt:lpstr>Слайд 5</vt:lpstr>
      <vt:lpstr>   Муниципальное право и управление  (юрист в органах власти)   </vt:lpstr>
      <vt:lpstr>Артеменко Н.В.  зав. кафедрой  уголовного права и криминологии  юридического  факультета ЮФУ</vt:lpstr>
      <vt:lpstr>МАГИСТЕРСКАЯ ПРОГРАММА Финансовое право и современная экономика  «ЮРИСТ-ФИНАНСИСТ» </vt:lpstr>
      <vt:lpstr>Слайд 9</vt:lpstr>
      <vt:lpstr>Конкурс   портфолио</vt:lpstr>
      <vt:lpstr>Федеральный интернет-экзамен для выпускников бакалавриата  - внешняя независимая сертификация выпускников бакалавриата.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Юноши и девушки! Поступайте правильно!  Поступайте в магистратуру юридического  факультета ЮФУ!  МАГИСТЕРСКИЕ ПРОГРАММЫ ЮРИДИЧЕСКОГО ФАКУЛЬТЕТА  прием 2017 года</dc:title>
  <dc:creator>Нина</dc:creator>
  <cp:lastModifiedBy>User</cp:lastModifiedBy>
  <cp:revision>60</cp:revision>
  <dcterms:created xsi:type="dcterms:W3CDTF">2017-02-16T19:14:38Z</dcterms:created>
  <dcterms:modified xsi:type="dcterms:W3CDTF">2017-11-24T12:08:46Z</dcterms:modified>
</cp:coreProperties>
</file>